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8" r:id="rId31"/>
    <p:sldId id="289" r:id="rId32"/>
    <p:sldId id="290" r:id="rId33"/>
    <p:sldId id="291" r:id="rId34"/>
    <p:sldId id="292" r:id="rId35"/>
    <p:sldId id="293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2617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0.xml"/><Relationship Id="rId3" Type="http://schemas.openxmlformats.org/officeDocument/2006/relationships/image" Target="../media/image6.png"/><Relationship Id="rId7" Type="http://schemas.openxmlformats.org/officeDocument/2006/relationships/slide" Target="../slides/slide23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法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a60734000ada9a6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e4beff812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1" name="MasterShapeName?linknodeid=4d8cde6f8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  <p:sp>
        <p:nvSpPr>
          <p:cNvPr id="12" name="MasterShapeName?linknodeid=077fa489d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4aabfa8d?pid=192e7567d&amp;color=0,55,96&amp;mp=1&amp;vtp=1&amp;bt=1&amp;bbb=1"/>
          <p:cNvSpPr/>
          <p:nvPr/>
        </p:nvSpPr>
        <p:spPr>
          <a:xfrm>
            <a:off x="502920" y="1508760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.恼怒的，烦恼的，生气的</a:t>
            </a:r>
            <a:endParaRPr lang="en-US" altLang="zh-CN" sz="2200" dirty="0"/>
          </a:p>
        </p:txBody>
      </p:sp>
      <p:pic>
        <p:nvPicPr>
          <p:cNvPr id="3" name="P_6_BD#079fffa9a?pid=b4aabfa8d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05954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079fffa9a?pid=b4aabfa8d&amp;color=0,55,96&amp;vtp=1&amp;bbb=1"/>
          <p:cNvSpPr/>
          <p:nvPr/>
        </p:nvSpPr>
        <p:spPr>
          <a:xfrm>
            <a:off x="502920" y="1995536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at/with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生某人的气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be/get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at/about/by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sth因某事生气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be/get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生气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interrupting.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我对他烦透了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因为他不停地打断我的讲话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她对不得不把它重写一遍感到恼火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abandoned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这一研究项目突然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间被中止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科学家们感到很生气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079fffa9a?pid=b4aabfa8d&amp;color=0,55,96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079fffa9a?pid=b4aabfa8d&amp;color=0,55,96&amp;vtp=1&amp;bt=1&amp;bbb=1"/>
              <p:cNvSpPr/>
              <p:nvPr/>
            </p:nvSpPr>
            <p:spPr>
              <a:xfrm>
                <a:off x="502920" y="1512000"/>
                <a:ext cx="10570464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annoy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.使恼怒，使生气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;打扰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handle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chopsticks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important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avoid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annoying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companions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你用筷子的方式对避免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打扰你的同伴很重要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annoying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.令人气恼的，讨厌的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You'll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patience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practice,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start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apply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other,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annoying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situations.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你很快会发现你越培养你的耐心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你就会开始越多地把它应用到其他更令人心烦的情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形中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全国甲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079fffa9a?pid=b4aabfa8d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933700"/>
              </a:xfrm>
              <a:prstGeom prst="rect">
                <a:avLst/>
              </a:prstGeom>
              <a:blipFill>
                <a:blip r:embed="rId4"/>
                <a:stretch>
                  <a:fillRect l="-1384" b="-41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079fffa9a?pid=b4aabfa8d&amp;color=0,55,96&amp;mp=1&amp;vtp=1&amp;bt=1&amp;bbb=1"/>
              <p:cNvSpPr/>
              <p:nvPr/>
            </p:nvSpPr>
            <p:spPr>
              <a:xfrm>
                <a:off x="502920" y="1512000"/>
                <a:ext cx="10570464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③annoyance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.［U］烦恼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［C］令人烦恼的事物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one's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annoyance令某人烦恼/生气的是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annoyance生气地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annoyance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discovered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hadn't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waited.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他发现他们没有等他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感到很气恼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朗文当代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_BD#079fffa9a?pid=b4aabfa8d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1676400"/>
              </a:xfrm>
              <a:prstGeom prst="rect">
                <a:avLst/>
              </a:prstGeom>
              <a:blipFill>
                <a:blip r:embed="rId3"/>
                <a:stretch>
                  <a:fillRect l="-1384" b="-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79fffa9a?pid=b4aabfa8d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Riley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surroundings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.当莱莉搬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到一个新的城市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，她很难适应新环境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</a:t>
            </a:r>
            <a:endParaRPr lang="en-US" altLang="zh-CN" dirty="0"/>
          </a:p>
        </p:txBody>
      </p:sp>
      <p:pic>
        <p:nvPicPr>
          <p:cNvPr id="3" name="P_6_BD#079fffa9a?pid=b4aabfa8d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9bbac8f08?pid=192e7567d&amp;color=0,55,96&amp;vtp=1&amp;bbb=1"/>
          <p:cNvSpPr/>
          <p:nvPr/>
        </p:nvSpPr>
        <p:spPr>
          <a:xfrm>
            <a:off x="502920" y="27917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做某事有困难/费力气</a:t>
            </a:r>
            <a:endParaRPr lang="en-US" altLang="zh-CN" sz="2200" dirty="0"/>
          </a:p>
        </p:txBody>
      </p:sp>
      <p:sp>
        <p:nvSpPr>
          <p:cNvPr id="6" name="P_6_BD#37ff23e7e?pid=9bbac8f08&amp;color=0,55,96&amp;vtp=1&amp;bbb=1&amp;hb=1"/>
          <p:cNvSpPr/>
          <p:nvPr/>
        </p:nvSpPr>
        <p:spPr>
          <a:xfrm>
            <a:off x="502920" y="328808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choosing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options,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假如在面临过多选择时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人们的确会难以取舍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那么应对该问题的最佳方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法是什么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37ff23e7e?pid=9bbac8f08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37ff23e7e?pid=9bbac8f08&amp;color=0,55,96&amp;mp=1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“做某事有困难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”的其他常用表达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sth/doing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sth/（in）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sth/（in）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solutions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许多人都很难想出新的想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法或解决问题的办法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low-fat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专家表示大约有三分之一的人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很难进行低脂饮食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63640561?pid=192e7567d&amp;color=0,55,96&amp;vtp=1&amp;bt=1&amp;bbb=1"/>
          <p:cNvSpPr/>
          <p:nvPr/>
        </p:nvSpPr>
        <p:spPr>
          <a:xfrm>
            <a:off x="502920" y="1508760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.适应，（使）习惯；调整，调节</a:t>
            </a:r>
            <a:endParaRPr lang="en-US" altLang="zh-CN" sz="2200" dirty="0"/>
          </a:p>
        </p:txBody>
      </p:sp>
      <p:sp>
        <p:nvSpPr>
          <p:cNvPr id="3" name="P_6_BD#c0cddb2a4?pid=663640561&amp;color=0,55,96&amp;vtp=1&amp;bbb=1&amp;hb=1"/>
          <p:cNvSpPr/>
          <p:nvPr/>
        </p:nvSpPr>
        <p:spPr>
          <a:xfrm>
            <a:off x="502920" y="1995536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continuously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我们应该时不时地调整我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们的目标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以便继续前进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（oneself）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sth适应某事物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调整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（doing）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习惯于（做）某事；适应（做）某事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Hawaii.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他很快就适应了夏威夷的生活方式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websites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users.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他们应该根据较年轻用户的需求调整自己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的网站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我不习惯独自生活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4" name="P_6_BD#c0cddb2a4?pid=663640561&amp;color=0,55,96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88250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c0cddb2a4?pid=663640561&amp;color=0,55,96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c0cddb2a4?pid=663640561&amp;color=0,55,96&amp;vtp=1&amp;bt=1&amp;bbb=1"/>
          <p:cNvSpPr/>
          <p:nvPr/>
        </p:nvSpPr>
        <p:spPr>
          <a:xfrm>
            <a:off x="502920" y="151200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.［C,U］调整；调节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；适应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adjustment/adjustments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进行调整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adjustments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focus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camera.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她稍微调了调照相机的焦距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②adjustable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.可调节的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c0cddb2a4?pid=663640561&amp;color=0,55,96&amp;mp=1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forgive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apologise.当某人道歉时，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试着原谅他。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</a:t>
            </a:r>
            <a:endParaRPr lang="en-US" altLang="zh-CN" sz="1800" dirty="0"/>
          </a:p>
        </p:txBody>
      </p:sp>
      <p:pic>
        <p:nvPicPr>
          <p:cNvPr id="3" name="P_6_BD#c0cddb2a4?pid=663640561&amp;color=0,55,96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0e1e8fdee?pid=192e7567d&amp;color=0,55,96&amp;vtp=1&amp;bbb=1"/>
          <p:cNvSpPr/>
          <p:nvPr/>
        </p:nvSpPr>
        <p:spPr>
          <a:xfrm>
            <a:off x="502920" y="23726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forgive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.（forgave,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forgiven）原谅，宽恕</a:t>
            </a:r>
            <a:endParaRPr lang="en-US" altLang="zh-CN" sz="2200" dirty="0"/>
          </a:p>
        </p:txBody>
      </p:sp>
      <p:pic>
        <p:nvPicPr>
          <p:cNvPr id="6" name="P_6_BD#0dd6fca3a?pid=0e1e8fdee&amp;color=0,55,96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9329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6_BD#0dd6fca3a?pid=0e1e8fdee&amp;color=0,55,96&amp;vtp=1&amp;bbb=1"/>
              <p:cNvSpPr/>
              <p:nvPr/>
            </p:nvSpPr>
            <p:spPr>
              <a:xfrm>
                <a:off x="502920" y="2868980"/>
                <a:ext cx="10570464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forgive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（doing）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原谅某人（做过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）某事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forgive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原谅某人某事；饶恕某人某事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Forgive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yourself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mistakes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made.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原谅自己所犯的错误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forgave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rudeness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他们原谅了我们的无礼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forgiveness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.［U］原谅；宽恕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ask/beg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（sb's）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forgiveness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请求/乞求（某人的）原谅/宽恕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P_6_BD#0dd6fca3a?pid=0e1e8fde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68980"/>
                <a:ext cx="10570464" cy="2446655"/>
              </a:xfrm>
              <a:prstGeom prst="rect">
                <a:avLst/>
              </a:prstGeom>
              <a:blipFill>
                <a:blip r:embed="rId5"/>
                <a:stretch>
                  <a:fillRect l="-1384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_6_BD#0dd6fca3a?pid=0e1e8fdee&amp;color=0,55,96&amp;tib=255,255,255&amp;iip=10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709591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0dd6fca3a?pid=0e1e8fdee&amp;color=0,55,96&amp;mp=1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criticise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当着别人的面批评人并不是个好主意。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</a:t>
            </a:r>
            <a:endParaRPr lang="en-US" altLang="zh-CN" sz="1800" dirty="0"/>
          </a:p>
        </p:txBody>
      </p:sp>
      <p:pic>
        <p:nvPicPr>
          <p:cNvPr id="3" name="P_6_BD#0dd6fca3a?pid=0e1e8fdee&amp;color=0,55,96&amp;mp=1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41c132bfc?pid=192e7567d&amp;color=0,55,96&amp;vtp=1&amp;bbb=1"/>
          <p:cNvSpPr/>
          <p:nvPr/>
        </p:nvSpPr>
        <p:spPr>
          <a:xfrm>
            <a:off x="502920" y="23726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criticise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.批评，指责；评论</a:t>
            </a:r>
            <a:endParaRPr lang="en-US" altLang="zh-CN" sz="2200" dirty="0"/>
          </a:p>
        </p:txBody>
      </p:sp>
      <p:sp>
        <p:nvSpPr>
          <p:cNvPr id="6" name="P_6_BD#3fdc3a69e?pid=41c132bfc&amp;color=0,55,96&amp;vtp=1&amp;bbb=1&amp;hb=1"/>
          <p:cNvSpPr/>
          <p:nvPr/>
        </p:nvSpPr>
        <p:spPr>
          <a:xfrm>
            <a:off x="502920" y="286898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poetry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学习如何评论诗歌比我想象的要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有趣得多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（doing）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因（做）某事批评某人/某事物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Instead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criticising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scores,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gentle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妈妈没有因为糟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糕的分数批评我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相反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她用温柔的话语鼓励了我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7" name="P_6_BD#3fdc3a69e?pid=41c132bfc&amp;color=0,55,96&amp;tib=255,255,255&amp;iip=1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5594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3fdc3a69e?pid=41c132bfc&amp;color=0,55,96&amp;mp=1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3fdc3a69e?pid=41c132bfc&amp;color=0,55,96&amp;mp=1&amp;vtp=1&amp;bt=1&amp;bbb=1"/>
              <p:cNvSpPr/>
              <p:nvPr/>
            </p:nvSpPr>
            <p:spPr>
              <a:xfrm>
                <a:off x="502920" y="1512000"/>
                <a:ext cx="10570464" cy="4542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critic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.［C］批评家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；评论家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music/theatre/literary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critic音乐/戏剧/文学评论家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criticism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.［C,U］批评，批判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［U］评论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literary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criticism文学评论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critical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.关键性的；批评的，批判性的；挑剔的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critical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很关键/至关重要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critical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挑剔；对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提出批评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critical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thinking批判性思维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Managing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money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critical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life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skill.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理财是一项至关重要的生活技能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年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6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月天津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改编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These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talks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critical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future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peace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process.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这些谈判对和平进程的前景至关重要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Don't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critical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him,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beginner.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不要对他挑剔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他只是个初学者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3fdc3a69e?pid=41c132bfc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542155"/>
              </a:xfrm>
              <a:prstGeom prst="rect">
                <a:avLst/>
              </a:prstGeom>
              <a:blipFill>
                <a:blip r:embed="rId4"/>
                <a:stretch>
                  <a:fillRect l="-1384" b="-32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c2e1c323e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1</a:t>
            </a:r>
            <a:endParaRPr lang="en-US" altLang="zh-CN" sz="5400" dirty="0"/>
          </a:p>
        </p:txBody>
      </p:sp>
      <p:sp>
        <p:nvSpPr>
          <p:cNvPr id="3" name="C_1_BD#c2e1c323e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Knowing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me,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knowing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you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3fdc3a69e?pid=41c132bfc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embarrassment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这会导致尴尬。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</a:t>
            </a:r>
            <a:endParaRPr lang="en-US" altLang="zh-CN" sz="1800" dirty="0"/>
          </a:p>
        </p:txBody>
      </p:sp>
      <p:pic>
        <p:nvPicPr>
          <p:cNvPr id="3" name="P_6_BD#3fdc3a69e?pid=41c132bfc&amp;color=0,55,96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a43c4e8e8?pid=192e7567d&amp;color=0,55,96&amp;vtp=1&amp;bbb=1"/>
          <p:cNvSpPr/>
          <p:nvPr/>
        </p:nvSpPr>
        <p:spPr>
          <a:xfrm>
            <a:off x="502920" y="23726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embarrassment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.［U］尴尬，难为情</a:t>
            </a:r>
            <a:endParaRPr lang="en-US" altLang="zh-CN" sz="2200" dirty="0"/>
          </a:p>
        </p:txBody>
      </p:sp>
      <p:sp>
        <p:nvSpPr>
          <p:cNvPr id="6" name="P_6#1094f291d?pid=a43c4e8e8&amp;color=0,55,96&amp;vtp=1&amp;bbb=1"/>
          <p:cNvSpPr/>
          <p:nvPr/>
        </p:nvSpPr>
        <p:spPr>
          <a:xfrm>
            <a:off x="502920" y="286898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词缀·联想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名词后缀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的行为或结果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争论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成就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发展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失望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1094f291d?pid=a43c4e8e8&amp;color=0,55,96&amp;mp=1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1094f291d?pid=a43c4e8e8&amp;color=0,55,96&amp;mp=1&amp;vtp=1&amp;bt=1&amp;bbb=1"/>
          <p:cNvSpPr/>
          <p:nvPr/>
        </p:nvSpPr>
        <p:spPr>
          <a:xfrm>
            <a:off x="502920" y="151200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embarrassment=to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（great）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令某人（非常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）尴尬的是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bill.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令他非常尴尬的是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当轮到他结账时他没钱了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1094f291d?pid=a43c4e8e8&amp;color=0,55,96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1094f291d?pid=a43c4e8e8&amp;color=0,55,96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.使尴尬；使窘迫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；使困惑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sth做某事使某人尴尬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opinion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不得不在公众面前表达我的观点让我很尴尬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②embarrassed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.尴尬的，难堪的；害羞的；窘迫的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be/feel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about/at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而窘迫/尴尬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be/feel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sth不好意思做某事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attention.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他因自己成为众人瞩目的焦点而感到很尴尬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③embarrassing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.令人害羞的；使人难堪的，令人尴尬的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那是一种让我难堪的处境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4a787a8a?pid=4d8cde6f8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5f25bc957?pid=c4a787a8a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1880" y="2095500"/>
            <a:ext cx="4361688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5f25bc957?pid=c4a787a8a&amp;color=0,55,96&amp;vtp=1&amp;bbb=1"/>
          <p:cNvSpPr/>
          <p:nvPr/>
        </p:nvSpPr>
        <p:spPr>
          <a:xfrm>
            <a:off x="502920" y="36703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spc="-1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spc="-10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把悲伤当作生命中的一部分帮助莱莉处理成长过程中情感的复杂性</a:t>
            </a:r>
            <a:r>
              <a:rPr lang="en-US" altLang="zh-CN" sz="1800" b="0" i="0" spc="-1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spc="-10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并帮助她在新的生活中安定下来</a:t>
            </a:r>
            <a:r>
              <a:rPr lang="en-US" altLang="zh-CN" sz="1800" b="0" i="0" spc="-10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</a:t>
            </a:r>
            <a:endParaRPr lang="en-US" altLang="zh-CN" sz="1800" spc="-100" dirty="0"/>
          </a:p>
        </p:txBody>
      </p:sp>
      <p:pic>
        <p:nvPicPr>
          <p:cNvPr id="5" name="P_5_BD#5f25bc957?pid=c4a787a8a&amp;color=0,55,96&amp;tib=255,255,255&amp;iip=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40822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5f25bc957?pid=c4a787a8a&amp;color=0,55,96&amp;mp=1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#5f25bc957?pid=c4a787a8a&amp;color=0,55,96&amp;mp=1&amp;vtp=1&amp;bt=1&amp;bbb=1"/>
              <p:cNvSpPr/>
              <p:nvPr/>
            </p:nvSpPr>
            <p:spPr>
              <a:xfrm>
                <a:off x="502920" y="1512000"/>
                <a:ext cx="10570464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动名词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（短语）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作主语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①动名词（短语）具有名词的性质，因此在句中可以作主语、宾语、表语等。此外，动名词（短语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）还可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以在句中作定语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。动名词（短语）作主语往往表示抽象的、经常性的、习惯性的动作或状态。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Cycling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highly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beneficial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health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environment.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骑自行车对我们的健康和环境都大有裨益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Taking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responsibility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mistakes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positive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step,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don't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yourself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them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对错误负责是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积极的一步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但不要因这些错误而太过自责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5#5f25bc957?pid=c4a787a8a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514600"/>
              </a:xfrm>
              <a:prstGeom prst="rect">
                <a:avLst/>
              </a:prstGeom>
              <a:blipFill>
                <a:blip r:embed="rId4"/>
                <a:stretch>
                  <a:fillRect l="-1384" r="-1788" b="-48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5f25bc957?pid=c4a787a8a&amp;color=0,55,96&amp;vtp=1&amp;bt=1&amp;bbb=1&amp;h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②对于一些比较长的动名词短语，可以用it作形式主语，将动名词短语后置。常见的句型有：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use/no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good/useless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sth.做某事是无用的。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worth/worthwhile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sth.做某事是值得的。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time/money/energy/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sth.做某事是浪费时间/金钱/精力/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crying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spilt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milk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覆水难收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后悔也于事无补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handle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教他如何处理他自己造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成的局面是浪费时间的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5f25bc957?pid=c4a787a8a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动名词（短语）作主语时，单个动名词（短语）作主语，谓语动词用单数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；两个或两个以上表达不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同意义的动名词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（短语）作主语，谓语动词用复数。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eeing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believing.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眼见为实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Swimming</a:t>
            </a:r>
            <a:r>
              <a:rPr lang="en-US" altLang="zh-CN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gardening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hobbies.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游泳和园艺成了她的爱好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②动名词（短语）作主语与不定式（短语）作主语有一定区别。不定式（短语）作主语时，一般表示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具体的、一次性的动作。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finish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task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在这么短的时间内完成这项任务对我们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来说是一个巨大的挑战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ca23e13b?pid=4d8cde6f8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482f6b4fc?pid=4ca23e13b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0168" y="2095500"/>
            <a:ext cx="4306824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482f6b4fc?pid=4ca23e13b&amp;color=0,55,96&amp;vtp=1&amp;bbb=1"/>
          <p:cNvSpPr/>
          <p:nvPr/>
        </p:nvSpPr>
        <p:spPr>
          <a:xfrm>
            <a:off x="502920" y="38354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人们认为情商在人们的生活中起着比智商更加重要的作用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</a:t>
            </a:r>
            <a:endParaRPr lang="en-US" altLang="zh-CN" sz="1800" dirty="0"/>
          </a:p>
        </p:txBody>
      </p:sp>
      <p:pic>
        <p:nvPicPr>
          <p:cNvPr id="5" name="P_5_BD#482f6b4fc?pid=4ca23e13b&amp;color=0,55,96&amp;tib=255,255,255&amp;iip=1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42473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482f6b4fc?pid=4ca23e13b&amp;color=0,55,96&amp;mp=1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482f6b4fc?pid=4ca23e13b&amp;color=0,55,96&amp;mp=1&amp;vtp=1&amp;bt=1&amp;bb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作形式主语而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that从句作真正的主语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有时为避免主语过长、句子头重脚轻，通常用it作形式主语,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把真正的主语放在句子末尾，此时引导主语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从句的that不可省略。常见的句型如下：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①It+be+过去分词+从句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常用于该句型的动词有：say,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estimated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1.3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billion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either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language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2050.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据估计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2050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将有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亿人将英语作为第一或第二语言来使用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482f6b4fc?pid=4ca23e13b&amp;color=0,55,96&amp;vtp=1&amp;bt=1&amp;bbb=1&amp;hb=1"/>
              <p:cNvSpPr/>
              <p:nvPr/>
            </p:nvSpPr>
            <p:spPr>
              <a:xfrm>
                <a:off x="502920" y="1508760"/>
                <a:ext cx="10570464" cy="412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②It+be+形容词+从句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句型中常作表语的形容词有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：possible,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clear,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important,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uncertain,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obvious,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strange,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essential等。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says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essential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keep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control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artificial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intelligence,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risk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sidelined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perhaps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worse.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她说我们必须掌控人工智能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否则就有可能被边缘化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甚至可能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面临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更糟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的情况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2024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It+be+名词（词组）+从句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句型中常作表语的名词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（词组）有：a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fact,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pity,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shame,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honour,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wonder等。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pity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didn't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film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yesterday.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很遗憾你昨天没有去看那部电影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It+occurs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sb/seems/appears/happens等+从句</a:t>
                </a:r>
                <a:endParaRPr lang="en-US" altLang="zh-CN" sz="1800" dirty="0"/>
              </a:p>
              <a:p>
                <a:pPr>
                  <a:lnSpc>
                    <a:spcPts val="3100"/>
                  </a:lnSpc>
                </a:pPr>
                <a:r>
                  <a:rPr lang="en-US" altLang="zh-CN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lang="en-US" altLang="zh-CN" b="0" i="0" u="sng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seems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attack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carefully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planned.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看起来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这次袭击是精心策划的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5_BD#482f6b4fc?pid=4ca23e13b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8760"/>
                <a:ext cx="10570464" cy="4123055"/>
              </a:xfrm>
              <a:prstGeom prst="rect">
                <a:avLst/>
              </a:prstGeom>
              <a:blipFill>
                <a:blip r:embed="rId3"/>
                <a:stretch>
                  <a:fillRect l="-1384" r="-173" b="-34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175da9d3.fixed?pid=c2e1c323e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a175da9d3.fixed?pid=c2e1c323e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language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c86ee7f2?pid=077fa489d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过去分词（短语）作状语</a:t>
            </a:r>
            <a:endParaRPr lang="en-US" altLang="zh-CN" sz="2200" dirty="0"/>
          </a:p>
        </p:txBody>
      </p:sp>
      <p:sp>
        <p:nvSpPr>
          <p:cNvPr id="3" name="P_5_BD#18c8c60ee?pid=5c86ee7f2&amp;color=0,55,96&amp;vtp=1&amp;bbb=1&amp;hb=1"/>
          <p:cNvSpPr/>
          <p:nvPr/>
        </p:nvSpPr>
        <p:spPr>
          <a:xfrm>
            <a:off x="502920" y="2008625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过去分词（短语）可用作状语，表示时间、原因、让步、条件、方式或者伴随情况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，说明谓语动作发生的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背景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、情况或主语的状态，可以转化成相应的状语从句。当过去分词（短语）作状语时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，其逻辑主语一般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与句子的主语保持一致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并且与之构成被动关系。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过去分词（短语）作时间状语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hill）,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从山上欣赏小镇时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它看上去更漂亮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monitor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duty.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当被问到为什么要做这件事的时候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班长说那是他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的职责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18c8c60ee?sp=1&amp;pid=5c86ee7f2&amp;color=0,55,96&amp;vtp=1&amp;bt=1&amp;bbb=1&amp;hb=1"/>
              <p:cNvSpPr/>
              <p:nvPr/>
            </p:nvSpPr>
            <p:spPr>
              <a:xfrm>
                <a:off x="502920" y="1517904"/>
                <a:ext cx="10570464" cy="412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过去分词（短语）作原因状语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ncouraged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words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（=Because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encouraged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words）,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agreed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give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被他的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话所鼓励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我同意尝试一下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过去分词（短语）作让步状语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Laughed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people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（=Although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laughed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people）,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continued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study.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尽管被许多人嘲笑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他还是继续他的研究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Defeated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opponent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never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gave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hope.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尽管被对手击败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但是他从没放弃希望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过去分词（短语）作条件状语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Kept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refrigerator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（=If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these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vegetables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kept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refrigerator）,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these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vegetables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remain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fresh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several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days.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如果存放在冰箱里的话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这些蔬菜可以保鲜好几天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5#18c8c60ee?sp=1&amp;pid=5c86ee7f2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7904"/>
                <a:ext cx="10570464" cy="4123055"/>
              </a:xfrm>
              <a:prstGeom prst="rect">
                <a:avLst/>
              </a:prstGeom>
              <a:blipFill>
                <a:blip r:embed="rId3"/>
                <a:stretch>
                  <a:fillRect l="-1384" r="-807" b="-34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8c8c60ee?sp=1&amp;pid=5c86ee7f2&amp;color=0,55,96&amp;vtp=1&amp;bt=1&amp;bbb=1&amp;hb=1"/>
          <p:cNvSpPr/>
          <p:nvPr/>
        </p:nvSpPr>
        <p:spPr>
          <a:xfrm>
            <a:off x="502920" y="1517904"/>
            <a:ext cx="10570464" cy="2449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过去分词（短语）作方式或伴随状语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wife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在妻子的搀扶下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他走进了房间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。（过去分词短语作方式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状语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rofessor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Zhang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张教授站在那里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被很多学生围着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过去分词短语作伴随状语）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：过去分词（短语）作方式或伴随状语时，一般不可转换为状语从句。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8c8c60ee?pid=5c86ee7f2&amp;color=0,55,96&amp;vtp=1&amp;bt=1&amp;bbb=1"/>
          <p:cNvSpPr/>
          <p:nvPr/>
        </p:nvSpPr>
        <p:spPr>
          <a:xfrm>
            <a:off x="502920" y="1517904"/>
            <a:ext cx="10570464" cy="412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过去分词与现在分词作状语的区别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①过去分词作状语时，表示被动或完成，与其逻辑主语之间为被动关系，且表示的动作通常发生在谓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语动词表示的动作之前。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②现在分词作状语时，表示主动或进行，与其逻辑主语之间为主动关系，且表示的动作通常与谓语动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词表示的动作同时或几乎同时发生。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classroom.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身后跟着一群学生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教授走进了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教室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。（过去分词短语作状语，professor和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follow之间是逻辑上的被动关系，即教授被学生跟随）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classroom.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跟在一群学生后面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教授走进了教室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（现在分词短语作状语，professor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和follow之间构成逻辑上的主动关系，即教授跟在学生后面，且follow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和go所表示的动作几乎同时发生）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18c8c60ee?pid=5c86ee7f2&amp;color=0,55,96&amp;mp=1&amp;vtp=1&amp;bt=1&amp;bbb=1&amp;hb=1"/>
          <p:cNvSpPr/>
          <p:nvPr/>
        </p:nvSpPr>
        <p:spPr>
          <a:xfrm>
            <a:off x="502920" y="150876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注意：一些过去分词已经形容词化，具有形容词的特征，此类过去分词（短语）作状语时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，不强调被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，而侧重于描述主语的状态。常见的这类过去分词（短语）有：satisfied,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worried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seated,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devoted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born等。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/Absorbed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因为沉浸于思考中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所以他没有听到那个声音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18c8c60ee?pid=5c86ee7f2&amp;color=0,55,96&amp;tib=255,255,255&amp;iip=2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81912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18c8c60ee?pid=5c86ee7f2&amp;color=0,55,96&amp;vtp=1&amp;bt=1&amp;bbb=1"/>
          <p:cNvSpPr/>
          <p:nvPr/>
        </p:nvSpPr>
        <p:spPr>
          <a:xfrm>
            <a:off x="502920" y="1517904"/>
            <a:ext cx="10570464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过去分词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（短语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）的独立主格结构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当过去分词（短语）作状语，其逻辑主语与句子的主语不一致时，即过去分词（短语）有自己的逻辑主语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时，需要用到独立主格结构。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covered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他冲进了房间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脸上挂着汗珠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综合考虑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她的论文比你的更有价值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那个男孩举着右手站在那里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finished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完成所有工作后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他放松地离开了办公室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对应练习见《巩固练》L3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1ba5b0214?pid=a175da9d3&amp;color=0,55,96&amp;vtp=1&amp;bt=1&amp;bbb=1&amp;hb=1"/>
          <p:cNvSpPr/>
          <p:nvPr/>
        </p:nvSpPr>
        <p:spPr>
          <a:xfrm>
            <a:off x="502920" y="1512000"/>
            <a:ext cx="10570464" cy="2449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对应练习见《巩固练》L3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.语言知识：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forgive,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criticise,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sth,动名词（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短语）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作主语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It作形式主语而that从句作真正的主语，过去分词（短语）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作状语等。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学会用过去分词（短语）作状语描述个人经历；能够表述处理人际关系的方式，学会表达请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求和拒绝，可以使用恰当、礼貌的语言拒绝某事。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46ca36ff?pid=e4beff812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92f63ea02?pid=146ca36ff&amp;color=0,55,96&amp;vtp=1&amp;bbb=1"/>
          <p:cNvSpPr/>
          <p:nvPr/>
        </p:nvSpPr>
        <p:spPr>
          <a:xfrm>
            <a:off x="502920" y="204517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1.core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2.boxing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.恼怒的，烦恼的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.使恼怒，使生气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.讨厌的，令人气恼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.烦恼；令人烦恼的事物</a:t>
            </a:r>
            <a:endParaRPr lang="en-US" altLang="zh-CN" sz="1800" dirty="0"/>
          </a:p>
        </p:txBody>
      </p:sp>
      <p:sp>
        <p:nvSpPr>
          <p:cNvPr id="4" name="QB_5_AN.2_1#92f63ea02.blank?pid=146ca36ff&amp;color=0,55,96&amp;vpa=1&amp;vtp=1&amp;bbb=1"/>
          <p:cNvSpPr/>
          <p:nvPr/>
        </p:nvSpPr>
        <p:spPr>
          <a:xfrm>
            <a:off x="1537176" y="2014695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核心的（课程、团体等）</a:t>
            </a:r>
            <a:endParaRPr lang="en-US" altLang="zh-CN" dirty="0"/>
          </a:p>
        </p:txBody>
      </p:sp>
      <p:sp>
        <p:nvSpPr>
          <p:cNvPr id="6" name="QB_5_AN.4_1#92f63ea02.blank?pid=146ca36ff&amp;color=0,55,96&amp;vpa=2&amp;vtp=1&amp;bbb=1"/>
          <p:cNvSpPr/>
          <p:nvPr/>
        </p:nvSpPr>
        <p:spPr>
          <a:xfrm>
            <a:off x="1600676" y="2433795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拳击（运动）</a:t>
            </a:r>
            <a:endParaRPr lang="en-US" altLang="zh-CN" dirty="0"/>
          </a:p>
        </p:txBody>
      </p:sp>
      <p:sp>
        <p:nvSpPr>
          <p:cNvPr id="8" name="QB_5_AN.6_1#92f63ea02.blank?pid=146ca36ff&amp;color=0,55,96&amp;vpa=3&amp;vtp=1&amp;bbb=1"/>
          <p:cNvSpPr/>
          <p:nvPr/>
        </p:nvSpPr>
        <p:spPr>
          <a:xfrm>
            <a:off x="692626" y="2840195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</a:t>
            </a:r>
            <a:endParaRPr lang="en-US" altLang="zh-CN" dirty="0"/>
          </a:p>
        </p:txBody>
      </p:sp>
      <p:sp>
        <p:nvSpPr>
          <p:cNvPr id="9" name="QB_5_AN.7_1#92f63ea02.blank?pid=146ca36ff&amp;color=0,55,96&amp;vpa=4&amp;vtp=1&amp;bbb=1"/>
          <p:cNvSpPr/>
          <p:nvPr/>
        </p:nvSpPr>
        <p:spPr>
          <a:xfrm>
            <a:off x="4585176" y="284019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</a:t>
            </a:r>
            <a:endParaRPr lang="en-US" altLang="zh-CN" dirty="0"/>
          </a:p>
        </p:txBody>
      </p:sp>
      <p:sp>
        <p:nvSpPr>
          <p:cNvPr id="10" name="QB_5_AN.8_1#92f63ea02.blank?pid=146ca36ff&amp;color=0,55,96&amp;vpa=5&amp;vtp=1&amp;bbb=1"/>
          <p:cNvSpPr/>
          <p:nvPr/>
        </p:nvSpPr>
        <p:spPr>
          <a:xfrm>
            <a:off x="7626825" y="2840195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annoying</a:t>
            </a:r>
            <a:endParaRPr lang="en-US" altLang="zh-CN" dirty="0"/>
          </a:p>
        </p:txBody>
      </p:sp>
      <p:sp>
        <p:nvSpPr>
          <p:cNvPr id="11" name="QB_5_AN.9_1#92f63ea02.blank?pid=146ca36ff&amp;color=0,55,96&amp;vpa=6&amp;vtp=1&amp;bbb=1"/>
          <p:cNvSpPr/>
          <p:nvPr/>
        </p:nvSpPr>
        <p:spPr>
          <a:xfrm>
            <a:off x="1054576" y="3238340"/>
            <a:ext cx="1144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annoyance</a:t>
            </a:r>
            <a:endParaRPr lang="en-US" altLang="zh-CN" dirty="0"/>
          </a:p>
        </p:txBody>
      </p:sp>
      <p:sp>
        <p:nvSpPr>
          <p:cNvPr id="12" name="QB_5_BD.10_1#d2db92046?sp=1&amp;pid=146ca36ff&amp;color=0,55,96&amp;vtp=1&amp;bbb=1&amp;hb=1"/>
          <p:cNvSpPr/>
          <p:nvPr/>
        </p:nvSpPr>
        <p:spPr>
          <a:xfrm>
            <a:off x="502920" y="3693160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.意外事件，偶然因素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偶然，意外地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.意外的；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偶然的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.意外地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；偶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然地</a:t>
            </a:r>
            <a:endParaRPr lang="en-US" altLang="zh-CN" dirty="0"/>
          </a:p>
        </p:txBody>
      </p:sp>
      <p:sp>
        <p:nvSpPr>
          <p:cNvPr id="13" name="QB_5_AN.11_1#d2db92046.blank?pid=146ca36ff&amp;color=0,55,96&amp;vpa=7&amp;vtp=1&amp;bbb=1"/>
          <p:cNvSpPr/>
          <p:nvPr/>
        </p:nvSpPr>
        <p:spPr>
          <a:xfrm>
            <a:off x="641826" y="3662680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</a:t>
            </a:r>
            <a:endParaRPr lang="en-US" altLang="zh-CN" dirty="0"/>
          </a:p>
        </p:txBody>
      </p:sp>
      <p:sp>
        <p:nvSpPr>
          <p:cNvPr id="14" name="QB_5_AN.12_1#d2db92046.blank?pid=146ca36ff&amp;color=0,55,96&amp;vpa=8&amp;vtp=1&amp;bbb=1"/>
          <p:cNvSpPr/>
          <p:nvPr/>
        </p:nvSpPr>
        <p:spPr>
          <a:xfrm>
            <a:off x="965676" y="406908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endParaRPr lang="en-US" altLang="zh-CN" dirty="0"/>
          </a:p>
        </p:txBody>
      </p:sp>
      <p:sp>
        <p:nvSpPr>
          <p:cNvPr id="15" name="QB_5_AN.13_1#d2db92046.blank?pid=146ca36ff&amp;color=0,55,96&amp;vpa=9&amp;vtp=1&amp;bbb=1"/>
          <p:cNvSpPr/>
          <p:nvPr/>
        </p:nvSpPr>
        <p:spPr>
          <a:xfrm>
            <a:off x="1499076" y="4081780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</a:t>
            </a:r>
            <a:endParaRPr lang="en-US" altLang="zh-CN" dirty="0"/>
          </a:p>
        </p:txBody>
      </p:sp>
      <p:sp>
        <p:nvSpPr>
          <p:cNvPr id="16" name="QB_5_AN.14_1#d2db92046.blank?pid=146ca36ff&amp;color=0,55,96&amp;vpa=10&amp;vtp=1&amp;bbb=1"/>
          <p:cNvSpPr/>
          <p:nvPr/>
        </p:nvSpPr>
        <p:spPr>
          <a:xfrm>
            <a:off x="4508976" y="408178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accidental</a:t>
            </a:r>
            <a:endParaRPr lang="en-US" altLang="zh-CN" dirty="0"/>
          </a:p>
        </p:txBody>
      </p:sp>
      <p:sp>
        <p:nvSpPr>
          <p:cNvPr id="17" name="QB_5_AN.15_1#d2db92046.blank?pid=146ca36ff&amp;color=0,55,96&amp;vpa=11&amp;vtp=1&amp;bbb=1"/>
          <p:cNvSpPr/>
          <p:nvPr/>
        </p:nvSpPr>
        <p:spPr>
          <a:xfrm>
            <a:off x="8020525" y="4069080"/>
            <a:ext cx="1271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accidentally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6cf698ae4?pid=146ca36ff&amp;color=0,55,96&amp;vtp=1&amp;bt=1&amp;bbb=1"/>
          <p:cNvSpPr/>
          <p:nvPr/>
        </p:nvSpPr>
        <p:spPr>
          <a:xfrm>
            <a:off x="502920" y="150876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.确保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，保证同义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6.complexity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.复杂的；难以理解的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.原谅，宽恕搭配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____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原谅某人（做过）某事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.原谅；宽恕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.宽容的，宽大的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8.criticise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搭配criticise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（doing）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.批评，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批判；指责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.批评家；评论家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.批评的，批判的；关键性的</a:t>
            </a:r>
            <a:endParaRPr lang="en-US" altLang="zh-CN" sz="1800" dirty="0"/>
          </a:p>
        </p:txBody>
      </p:sp>
      <p:sp>
        <p:nvSpPr>
          <p:cNvPr id="3" name="QB_5_AN.17_1#6cf698ae4.blank?pid=146ca36ff&amp;color=0,55,96&amp;vpa=12&amp;vtp=1&amp;bbb=1"/>
          <p:cNvSpPr/>
          <p:nvPr/>
        </p:nvSpPr>
        <p:spPr>
          <a:xfrm>
            <a:off x="667226" y="1478280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ensure</a:t>
            </a:r>
            <a:endParaRPr lang="en-US" altLang="zh-CN" dirty="0"/>
          </a:p>
        </p:txBody>
      </p:sp>
      <p:sp>
        <p:nvSpPr>
          <p:cNvPr id="4" name="QB_5_AN.18_1#6cf698ae4.blank?pid=146ca36ff&amp;color=0,55,96&amp;vpa=13&amp;vtp=1&amp;bbb=1"/>
          <p:cNvSpPr/>
          <p:nvPr/>
        </p:nvSpPr>
        <p:spPr>
          <a:xfrm>
            <a:off x="3340576" y="147828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endParaRPr lang="en-US" altLang="zh-CN" dirty="0"/>
          </a:p>
        </p:txBody>
      </p:sp>
      <p:sp>
        <p:nvSpPr>
          <p:cNvPr id="5" name="QB_5_AN.19_1#6cf698ae4.blank?pid=146ca36ff&amp;color=0,55,96&amp;vpa=14&amp;vtp=1&amp;bbb=1"/>
          <p:cNvSpPr/>
          <p:nvPr/>
        </p:nvSpPr>
        <p:spPr>
          <a:xfrm>
            <a:off x="4140676" y="1478280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sure</a:t>
            </a:r>
            <a:endParaRPr lang="en-US" altLang="zh-CN" dirty="0"/>
          </a:p>
        </p:txBody>
      </p:sp>
      <p:sp>
        <p:nvSpPr>
          <p:cNvPr id="7" name="QB_5_AN.21_1#6cf698ae4.blank?pid=146ca36ff&amp;color=0,55,96&amp;vpa=15&amp;vtp=1&amp;bbb=1"/>
          <p:cNvSpPr/>
          <p:nvPr/>
        </p:nvSpPr>
        <p:spPr>
          <a:xfrm>
            <a:off x="1994376" y="1897380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复杂性，错综复杂</a:t>
            </a:r>
            <a:endParaRPr lang="en-US" altLang="zh-CN" dirty="0"/>
          </a:p>
        </p:txBody>
      </p:sp>
      <p:sp>
        <p:nvSpPr>
          <p:cNvPr id="8" name="QB_5_AN.22_1#6cf698ae4.blank?pid=146ca36ff&amp;color=0,55,96&amp;vpa=16&amp;vtp=1&amp;bbb=1"/>
          <p:cNvSpPr/>
          <p:nvPr/>
        </p:nvSpPr>
        <p:spPr>
          <a:xfrm>
            <a:off x="4521676" y="1884680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complex</a:t>
            </a:r>
            <a:endParaRPr lang="en-US" altLang="zh-CN" dirty="0"/>
          </a:p>
        </p:txBody>
      </p:sp>
      <p:sp>
        <p:nvSpPr>
          <p:cNvPr id="10" name="QB_5_AN.24_1#6cf698ae4.blank?pid=146ca36ff&amp;color=0,55,96&amp;vpa=17&amp;vtp=1&amp;bbb=1"/>
          <p:cNvSpPr/>
          <p:nvPr/>
        </p:nvSpPr>
        <p:spPr>
          <a:xfrm>
            <a:off x="641826" y="2303780"/>
            <a:ext cx="8229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forgive</a:t>
            </a:r>
            <a:endParaRPr lang="en-US" altLang="zh-CN" dirty="0"/>
          </a:p>
        </p:txBody>
      </p:sp>
      <p:sp>
        <p:nvSpPr>
          <p:cNvPr id="11" name="QB_5_AN.25_1#6cf698ae4.blank?pid=146ca36ff&amp;color=0,55,96&amp;vpa=18&amp;vtp=1&amp;bbb=1"/>
          <p:cNvSpPr/>
          <p:nvPr/>
        </p:nvSpPr>
        <p:spPr>
          <a:xfrm>
            <a:off x="3315176" y="2303780"/>
            <a:ext cx="8229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forgive</a:t>
            </a:r>
            <a:endParaRPr lang="en-US" altLang="zh-CN" dirty="0"/>
          </a:p>
        </p:txBody>
      </p:sp>
      <p:sp>
        <p:nvSpPr>
          <p:cNvPr id="12" name="QB_5_AN.26_1#6cf698ae4.blank?pid=146ca36ff&amp;color=0,55,96&amp;vpa=19&amp;vtp=1&amp;bbb=1"/>
          <p:cNvSpPr/>
          <p:nvPr/>
        </p:nvSpPr>
        <p:spPr>
          <a:xfrm>
            <a:off x="4280376" y="2316480"/>
            <a:ext cx="369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endParaRPr lang="en-US" altLang="zh-CN" dirty="0"/>
          </a:p>
        </p:txBody>
      </p:sp>
      <p:sp>
        <p:nvSpPr>
          <p:cNvPr id="13" name="QB_5_AN.27_1#6cf698ae4.blank?pid=146ca36ff&amp;color=0,55,96&amp;vpa=20&amp;vtp=1&amp;bbb=1"/>
          <p:cNvSpPr/>
          <p:nvPr/>
        </p:nvSpPr>
        <p:spPr>
          <a:xfrm>
            <a:off x="4826476" y="2316480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14" name="QB_5_AN.28_1#6cf698ae4.blank?pid=146ca36ff&amp;color=0,55,96&amp;vpa=21&amp;vtp=1&amp;bbb=1"/>
          <p:cNvSpPr/>
          <p:nvPr/>
        </p:nvSpPr>
        <p:spPr>
          <a:xfrm>
            <a:off x="5613876" y="230378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endParaRPr lang="en-US" altLang="zh-CN" dirty="0"/>
          </a:p>
        </p:txBody>
      </p:sp>
      <p:sp>
        <p:nvSpPr>
          <p:cNvPr id="15" name="QB_5_AN.29_1#6cf698ae4.blank?pid=146ca36ff&amp;color=0,55,96&amp;vpa=22&amp;vtp=1&amp;bbb=1"/>
          <p:cNvSpPr/>
          <p:nvPr/>
        </p:nvSpPr>
        <p:spPr>
          <a:xfrm>
            <a:off x="6655275" y="2316480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lang="en-US" altLang="zh-CN" dirty="0"/>
          </a:p>
        </p:txBody>
      </p:sp>
      <p:sp>
        <p:nvSpPr>
          <p:cNvPr id="16" name="QB_5_AN.30_1#6cf698ae4.blank?pid=146ca36ff&amp;color=0,55,96&amp;vpa=23&amp;vtp=1&amp;bbb=1"/>
          <p:cNvSpPr/>
          <p:nvPr/>
        </p:nvSpPr>
        <p:spPr>
          <a:xfrm>
            <a:off x="508476" y="2722880"/>
            <a:ext cx="12166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forgiveness</a:t>
            </a:r>
            <a:endParaRPr lang="en-US" altLang="zh-CN" dirty="0"/>
          </a:p>
        </p:txBody>
      </p:sp>
      <p:sp>
        <p:nvSpPr>
          <p:cNvPr id="17" name="QB_5_AN.31_1#6cf698ae4.blank?pid=146ca36ff&amp;color=0,55,96&amp;vpa=24&amp;vtp=1&amp;bbb=1"/>
          <p:cNvSpPr/>
          <p:nvPr/>
        </p:nvSpPr>
        <p:spPr>
          <a:xfrm>
            <a:off x="3524726" y="2722880"/>
            <a:ext cx="10134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forgiving</a:t>
            </a:r>
            <a:endParaRPr lang="en-US" altLang="zh-CN" dirty="0"/>
          </a:p>
        </p:txBody>
      </p:sp>
      <p:sp>
        <p:nvSpPr>
          <p:cNvPr id="19" name="QB_5_AN.33_1#6cf698ae4.blank?pid=146ca36ff&amp;color=0,55,96&amp;vpa=25&amp;vtp=1&amp;bbb=1"/>
          <p:cNvSpPr/>
          <p:nvPr/>
        </p:nvSpPr>
        <p:spPr>
          <a:xfrm>
            <a:off x="1676876" y="3154680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批评，指责</a:t>
            </a:r>
            <a:endParaRPr lang="en-US" altLang="zh-CN" dirty="0"/>
          </a:p>
        </p:txBody>
      </p:sp>
      <p:sp>
        <p:nvSpPr>
          <p:cNvPr id="20" name="QB_5_AN.34_1#6cf698ae4.blank?pid=146ca36ff&amp;color=0,55,96&amp;vpa=26&amp;vtp=1&amp;bbb=1"/>
          <p:cNvSpPr/>
          <p:nvPr/>
        </p:nvSpPr>
        <p:spPr>
          <a:xfrm>
            <a:off x="6515575" y="3154680"/>
            <a:ext cx="2452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因（做）某事批评某人</a:t>
            </a:r>
            <a:endParaRPr lang="en-US" altLang="zh-CN" dirty="0"/>
          </a:p>
        </p:txBody>
      </p:sp>
      <p:sp>
        <p:nvSpPr>
          <p:cNvPr id="21" name="QB_5_AN.35_1#6cf698ae4.blank?pid=146ca36ff&amp;color=0,55,96&amp;vpa=27&amp;vtp=1&amp;bbb=1"/>
          <p:cNvSpPr/>
          <p:nvPr/>
        </p:nvSpPr>
        <p:spPr>
          <a:xfrm>
            <a:off x="9258775" y="315468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criticism</a:t>
            </a:r>
            <a:endParaRPr lang="en-US" altLang="zh-CN" dirty="0"/>
          </a:p>
        </p:txBody>
      </p:sp>
      <p:sp>
        <p:nvSpPr>
          <p:cNvPr id="22" name="QB_5_AN.36_1#6cf698ae4.blank?pid=146ca36ff&amp;color=0,55,96&amp;vpa=28&amp;vtp=1&amp;bbb=1"/>
          <p:cNvSpPr/>
          <p:nvPr/>
        </p:nvSpPr>
        <p:spPr>
          <a:xfrm>
            <a:off x="2451576" y="3552825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</a:t>
            </a:r>
            <a:endParaRPr lang="en-US" altLang="zh-CN" dirty="0"/>
          </a:p>
        </p:txBody>
      </p:sp>
      <p:sp>
        <p:nvSpPr>
          <p:cNvPr id="23" name="QB_5_AN.37_1#6cf698ae4.blank?pid=146ca36ff&amp;color=0,55,96&amp;vpa=29&amp;vtp=1&amp;bbb=1"/>
          <p:cNvSpPr/>
          <p:nvPr/>
        </p:nvSpPr>
        <p:spPr>
          <a:xfrm>
            <a:off x="5340826" y="3552825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critical</a:t>
            </a:r>
            <a:endParaRPr lang="en-US" altLang="zh-CN" dirty="0"/>
          </a:p>
        </p:txBody>
      </p:sp>
      <p:sp>
        <p:nvSpPr>
          <p:cNvPr id="24" name="QB_5_BD.38_1#f5c85c6a0?pid=146ca36ff&amp;color=0,55,96&amp;vtp=1&amp;bbb=1&amp;hb=1"/>
          <p:cNvSpPr/>
          <p:nvPr/>
        </p:nvSpPr>
        <p:spPr>
          <a:xfrm>
            <a:off x="502920" y="3983990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.尴尬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，难为情搭配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令某人尴尬的是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.（尤指在社交场合）使尴尬，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使窘迫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.难堪的，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尴尬的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.令人尴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尬的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，使人难堪的</a:t>
            </a:r>
            <a:endParaRPr lang="en-US" altLang="zh-CN" dirty="0"/>
          </a:p>
        </p:txBody>
      </p:sp>
      <p:sp>
        <p:nvSpPr>
          <p:cNvPr id="25" name="QB_5_AN.39_1#f5c85c6a0.blank?pid=146ca36ff&amp;color=0,55,96&amp;vpa=30&amp;vtp=1&amp;bbb=1"/>
          <p:cNvSpPr/>
          <p:nvPr/>
        </p:nvSpPr>
        <p:spPr>
          <a:xfrm>
            <a:off x="679926" y="3953510"/>
            <a:ext cx="155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embarrassment</a:t>
            </a:r>
            <a:endParaRPr lang="en-US" altLang="zh-CN" dirty="0"/>
          </a:p>
        </p:txBody>
      </p:sp>
      <p:sp>
        <p:nvSpPr>
          <p:cNvPr id="26" name="QB_5_AN.40_1#f5c85c6a0.blank?pid=146ca36ff&amp;color=0,55,96&amp;vpa=31&amp;vtp=1&amp;bbb=1"/>
          <p:cNvSpPr/>
          <p:nvPr/>
        </p:nvSpPr>
        <p:spPr>
          <a:xfrm>
            <a:off x="4369276" y="395351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7" name="QB_5_AN.41_1#f5c85c6a0.blank?pid=146ca36ff&amp;color=0,55,96&amp;vpa=32&amp;vtp=1&amp;bbb=1"/>
          <p:cNvSpPr/>
          <p:nvPr/>
        </p:nvSpPr>
        <p:spPr>
          <a:xfrm>
            <a:off x="4851876" y="3953510"/>
            <a:ext cx="627063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endParaRPr lang="en-US" altLang="zh-CN" dirty="0"/>
          </a:p>
        </p:txBody>
      </p:sp>
      <p:sp>
        <p:nvSpPr>
          <p:cNvPr id="28" name="QB_5_AN.42_1#f5c85c6a0.blank?pid=146ca36ff&amp;color=0,55,96&amp;vpa=33&amp;vtp=1&amp;bbb=1"/>
          <p:cNvSpPr/>
          <p:nvPr/>
        </p:nvSpPr>
        <p:spPr>
          <a:xfrm>
            <a:off x="5651976" y="3953510"/>
            <a:ext cx="155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embarrassment</a:t>
            </a:r>
            <a:endParaRPr lang="en-US" altLang="zh-CN" dirty="0"/>
          </a:p>
        </p:txBody>
      </p:sp>
      <p:sp>
        <p:nvSpPr>
          <p:cNvPr id="29" name="QB_5_AN.43_1#f5c85c6a0.blank?pid=146ca36ff&amp;color=0,55,96&amp;vpa=34&amp;vtp=1&amp;bbb=1"/>
          <p:cNvSpPr/>
          <p:nvPr/>
        </p:nvSpPr>
        <p:spPr>
          <a:xfrm>
            <a:off x="9766775" y="395351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</a:t>
            </a:r>
            <a:endParaRPr lang="en-US" altLang="zh-CN" dirty="0"/>
          </a:p>
        </p:txBody>
      </p:sp>
      <p:sp>
        <p:nvSpPr>
          <p:cNvPr id="30" name="QB_5_AN.44_1#f5c85c6a0.blank?pid=146ca36ff&amp;color=0,55,96&amp;vpa=35&amp;vtp=1&amp;bbb=1"/>
          <p:cNvSpPr/>
          <p:nvPr/>
        </p:nvSpPr>
        <p:spPr>
          <a:xfrm>
            <a:off x="4667726" y="4372610"/>
            <a:ext cx="1309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embarrassed</a:t>
            </a:r>
            <a:endParaRPr lang="en-US" altLang="zh-CN" dirty="0"/>
          </a:p>
        </p:txBody>
      </p:sp>
      <p:sp>
        <p:nvSpPr>
          <p:cNvPr id="31" name="QB_5_AN.45_1#f5c85c6a0.blank?pid=146ca36ff&amp;color=0,55,96&amp;vpa=36&amp;vtp=1&amp;bbb=1"/>
          <p:cNvSpPr/>
          <p:nvPr/>
        </p:nvSpPr>
        <p:spPr>
          <a:xfrm>
            <a:off x="8407875" y="4359910"/>
            <a:ext cx="1385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embarrassing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5" grpId="0" build="p" animBg="1"/>
      <p:bldP spid="26" grpId="0" build="p" animBg="1"/>
      <p:bldP spid="27" grpId="0" build="p" animBg="1"/>
      <p:bldP spid="28" grpId="0" build="p" animBg="1"/>
      <p:bldP spid="29" grpId="0" build="p" animBg="1"/>
      <p:bldP spid="30" grpId="0" build="p" animBg="1"/>
      <p:bldP spid="31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6_1#fa826a0fb?sp=1&amp;pid=146ca36f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10.adjust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搭配①adjust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3" name="QB_5_BD.46_2#fa826a0fb?sp=1&amp;pid=146ca36ff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②adjust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.调整；调节；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适应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.可调整的；可调节的</a:t>
            </a:r>
            <a:endParaRPr lang="en-US" altLang="zh-CN" sz="1800" dirty="0"/>
          </a:p>
        </p:txBody>
      </p:sp>
      <p:sp>
        <p:nvSpPr>
          <p:cNvPr id="4" name="QB_5_AN.47_1#fa826a0fb.blank?pid=146ca36ff&amp;color=0,55,96&amp;vpa=37&amp;vtp=1&amp;bbb=1"/>
          <p:cNvSpPr/>
          <p:nvPr/>
        </p:nvSpPr>
        <p:spPr>
          <a:xfrm>
            <a:off x="1613376" y="1457325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适应，（使）习惯；调整</a:t>
            </a:r>
            <a:endParaRPr lang="en-US" altLang="zh-CN" dirty="0"/>
          </a:p>
        </p:txBody>
      </p:sp>
      <p:sp>
        <p:nvSpPr>
          <p:cNvPr id="5" name="QB_5_AN.48_1#fa826a0fb.blank?pid=146ca36ff&amp;color=0,55,96&amp;vpa=38&amp;vtp=1&amp;bbb=1"/>
          <p:cNvSpPr/>
          <p:nvPr/>
        </p:nvSpPr>
        <p:spPr>
          <a:xfrm>
            <a:off x="6490175" y="145732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适应某事物</a:t>
            </a:r>
            <a:endParaRPr lang="en-US" altLang="zh-CN" dirty="0"/>
          </a:p>
        </p:txBody>
      </p:sp>
      <p:sp>
        <p:nvSpPr>
          <p:cNvPr id="6" name="QB_5_AN.49_1#fa826a0fb.blank?pid=146ca36ff&amp;color=0,55,96&amp;vpa=39&amp;vtp=1&amp;bbb=1"/>
          <p:cNvSpPr/>
          <p:nvPr/>
        </p:nvSpPr>
        <p:spPr>
          <a:xfrm>
            <a:off x="5526564" y="1882775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习惯于做某事</a:t>
            </a:r>
            <a:endParaRPr lang="en-US" altLang="zh-CN" dirty="0"/>
          </a:p>
        </p:txBody>
      </p:sp>
      <p:sp>
        <p:nvSpPr>
          <p:cNvPr id="7" name="QB_5_AN.50_1#fa826a0fb.blank?pid=146ca36ff&amp;color=0,55,96&amp;vpa=40&amp;vtp=1&amp;bbb=1"/>
          <p:cNvSpPr/>
          <p:nvPr/>
        </p:nvSpPr>
        <p:spPr>
          <a:xfrm>
            <a:off x="978376" y="2280920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adjustment</a:t>
            </a:r>
            <a:endParaRPr lang="en-US" altLang="zh-CN" dirty="0"/>
          </a:p>
        </p:txBody>
      </p:sp>
      <p:sp>
        <p:nvSpPr>
          <p:cNvPr id="8" name="QB_5_AN.51_1#fa826a0fb.blank?pid=146ca36ff&amp;color=0,55,96&amp;vpa=41&amp;vtp=1&amp;bbb=1"/>
          <p:cNvSpPr/>
          <p:nvPr/>
        </p:nvSpPr>
        <p:spPr>
          <a:xfrm>
            <a:off x="4680426" y="228092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adjustable</a:t>
            </a:r>
            <a:endParaRPr lang="en-US" altLang="zh-CN" dirty="0"/>
          </a:p>
        </p:txBody>
      </p:sp>
      <p:sp>
        <p:nvSpPr>
          <p:cNvPr id="9" name="QB_5_BD.52_1#4b5239792?sp=1&amp;pid=146ca36ff&amp;color=0,55,96&amp;vtp=1&amp;bbb=1&amp;hb=1"/>
          <p:cNvSpPr/>
          <p:nvPr/>
        </p:nvSpPr>
        <p:spPr>
          <a:xfrm>
            <a:off x="502920" y="273304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.职责，义务；责任；（购物缴纳的）税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值班（值勤）/下班（不值勤）联想duty-free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dirty="0"/>
          </a:p>
        </p:txBody>
      </p:sp>
      <p:sp>
        <p:nvSpPr>
          <p:cNvPr id="10" name="QB_5_AN.53_1#4b5239792.blank?pid=146ca36ff&amp;color=0,55,96&amp;vpa=42&amp;vtp=1&amp;bbb=1"/>
          <p:cNvSpPr/>
          <p:nvPr/>
        </p:nvSpPr>
        <p:spPr>
          <a:xfrm>
            <a:off x="760317" y="268986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duty</a:t>
            </a:r>
            <a:endParaRPr lang="en-US" altLang="zh-CN" dirty="0"/>
          </a:p>
        </p:txBody>
      </p:sp>
      <p:sp>
        <p:nvSpPr>
          <p:cNvPr id="11" name="QB_5_AN.54_1#4b5239792.blank?pid=146ca36ff&amp;color=0,55,96&amp;vpa=43&amp;vtp=1&amp;bbb=1"/>
          <p:cNvSpPr/>
          <p:nvPr/>
        </p:nvSpPr>
        <p:spPr>
          <a:xfrm>
            <a:off x="978376" y="312166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12" name="QB_5_AN.55_1#4b5239792.blank?pid=146ca36ff&amp;color=0,55,96&amp;vpa=44&amp;vtp=1&amp;bbb=1"/>
          <p:cNvSpPr/>
          <p:nvPr/>
        </p:nvSpPr>
        <p:spPr>
          <a:xfrm>
            <a:off x="1549876" y="3121660"/>
            <a:ext cx="7213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on/off</a:t>
            </a:r>
            <a:endParaRPr lang="en-US" altLang="zh-CN" dirty="0"/>
          </a:p>
        </p:txBody>
      </p:sp>
      <p:sp>
        <p:nvSpPr>
          <p:cNvPr id="13" name="QB_5_AN.56_1#4b5239792.blank?pid=146ca36ff&amp;color=0,55,96&amp;vpa=45&amp;vtp=1&amp;bbb=1"/>
          <p:cNvSpPr/>
          <p:nvPr/>
        </p:nvSpPr>
        <p:spPr>
          <a:xfrm>
            <a:off x="2426176" y="310896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duty</a:t>
            </a:r>
            <a:endParaRPr lang="en-US" altLang="zh-CN" dirty="0"/>
          </a:p>
        </p:txBody>
      </p:sp>
      <p:sp>
        <p:nvSpPr>
          <p:cNvPr id="14" name="QB_5_AN.57_1#4b5239792.blank?pid=146ca36ff&amp;color=0,55,96&amp;vpa=46&amp;vtp=1&amp;bbb=1"/>
          <p:cNvSpPr/>
          <p:nvPr/>
        </p:nvSpPr>
        <p:spPr>
          <a:xfrm>
            <a:off x="7931625" y="3121660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（货物）免关税的</a:t>
            </a:r>
            <a:endParaRPr lang="en-US" altLang="zh-CN" dirty="0"/>
          </a:p>
        </p:txBody>
      </p:sp>
      <p:sp>
        <p:nvSpPr>
          <p:cNvPr id="15" name="QB_5_AN.58_1#4b5239792.blank?pid=146ca36ff&amp;color=0,55,96&amp;vpa=47&amp;vtp=1&amp;bbb=1"/>
          <p:cNvSpPr/>
          <p:nvPr/>
        </p:nvSpPr>
        <p:spPr>
          <a:xfrm>
            <a:off x="679926" y="3519805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（酒、香烟等）免税商品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92e7567d?pid=e4beff812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fc5588976?pid=192e7567d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Prevented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Riley's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emotional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Sadness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“忧忧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”由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于无法在莱莉的情感发展中起作用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她感到烦恼。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</a:t>
            </a:r>
            <a:endParaRPr lang="en-US" altLang="zh-CN" dirty="0"/>
          </a:p>
        </p:txBody>
      </p:sp>
      <p:pic>
        <p:nvPicPr>
          <p:cNvPr id="4" name="P_5_BD#fc5588976?pid=192e7567d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2420</Words>
  <Application>Microsoft Office PowerPoint</Application>
  <PresentationFormat>宽屏</PresentationFormat>
  <Paragraphs>310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4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2024-10-09T06:28:09Z</dcterms:created>
  <dcterms:modified xsi:type="dcterms:W3CDTF">2024-10-09T06:30:41Z</dcterms:modified>
  <cp:category/>
  <cp:contentStatus/>
</cp:coreProperties>
</file>